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1" r:id="rId2"/>
    <p:sldId id="257" r:id="rId3"/>
    <p:sldId id="258" r:id="rId4"/>
    <p:sldId id="293" r:id="rId5"/>
    <p:sldId id="294" r:id="rId6"/>
    <p:sldId id="295" r:id="rId7"/>
    <p:sldId id="259" r:id="rId8"/>
    <p:sldId id="260" r:id="rId9"/>
    <p:sldId id="261" r:id="rId10"/>
    <p:sldId id="262" r:id="rId11"/>
    <p:sldId id="296" r:id="rId12"/>
    <p:sldId id="264" r:id="rId13"/>
    <p:sldId id="292" r:id="rId14"/>
    <p:sldId id="267" r:id="rId15"/>
    <p:sldId id="268" r:id="rId16"/>
    <p:sldId id="269" r:id="rId17"/>
    <p:sldId id="270" r:id="rId18"/>
    <p:sldId id="271" r:id="rId19"/>
    <p:sldId id="265" r:id="rId20"/>
    <p:sldId id="266" r:id="rId21"/>
    <p:sldId id="272" r:id="rId22"/>
    <p:sldId id="273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63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4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FBFE3-78B8-409B-9C48-DDF46444845C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83019-50CE-492A-A587-B83A15EF24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3019-50CE-492A-A587-B83A15EF246E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DC-8308-43DC-A203-C89ABED536D9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5CE9-8F7B-4279-A3BC-B78C28CFCD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DC-8308-43DC-A203-C89ABED536D9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5CE9-8F7B-4279-A3BC-B78C28CFCD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DC-8308-43DC-A203-C89ABED536D9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5CE9-8F7B-4279-A3BC-B78C28CFCD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DC-8308-43DC-A203-C89ABED536D9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5CE9-8F7B-4279-A3BC-B78C28CFCD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DC-8308-43DC-A203-C89ABED536D9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5CE9-8F7B-4279-A3BC-B78C28CFCD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DC-8308-43DC-A203-C89ABED536D9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5CE9-8F7B-4279-A3BC-B78C28CFCD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DC-8308-43DC-A203-C89ABED536D9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5CE9-8F7B-4279-A3BC-B78C28CFCD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DC-8308-43DC-A203-C89ABED536D9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5CE9-8F7B-4279-A3BC-B78C28CFCD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DC-8308-43DC-A203-C89ABED536D9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5CE9-8F7B-4279-A3BC-B78C28CFCD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DC-8308-43DC-A203-C89ABED536D9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5CE9-8F7B-4279-A3BC-B78C28CFCD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DC-8308-43DC-A203-C89ABED536D9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5CE9-8F7B-4279-A3BC-B78C28CFCD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149DC-8308-43DC-A203-C89ABED536D9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A5CE9-8F7B-4279-A3BC-B78C28CFCD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643174" y="357166"/>
            <a:ext cx="3500462" cy="271464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3435494"/>
            <a:ext cx="63437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s-ES" sz="2000" b="1" i="0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DOCUMENTO DE CONSENSO SOBRE NEUMON</a:t>
            </a:r>
            <a:r>
              <a:rPr kumimoji="0" lang="es-ES" sz="2000" b="1" i="0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es-ES" sz="2000" b="1" i="0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s-ES" sz="2000" b="1" i="0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COMUNITARIA GRAVE EN EXTREMADURA.</a:t>
            </a:r>
            <a:endParaRPr kumimoji="0" lang="es-ES" sz="2000" b="0" i="0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43108" y="5500702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16 Diciembre 2021. Hotel  </a:t>
            </a:r>
            <a:r>
              <a:rPr lang="es-ES" dirty="0" err="1" smtClean="0">
                <a:solidFill>
                  <a:srgbClr val="FFFF00"/>
                </a:solidFill>
              </a:rPr>
              <a:t>Tryp</a:t>
            </a:r>
            <a:r>
              <a:rPr lang="es-ES" dirty="0" smtClean="0">
                <a:solidFill>
                  <a:srgbClr val="FFFF00"/>
                </a:solidFill>
              </a:rPr>
              <a:t> Medea. Mérida</a:t>
            </a:r>
            <a:r>
              <a:rPr lang="es-ES" dirty="0">
                <a:solidFill>
                  <a:srgbClr val="FFFF00"/>
                </a:solidFill>
              </a:rPr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85918" y="571480"/>
            <a:ext cx="4900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Factores de riesgo para la mortalidad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142975" y="1071546"/>
          <a:ext cx="6268746" cy="2143138"/>
        </p:xfrm>
        <a:graphic>
          <a:graphicData uri="http://schemas.openxmlformats.org/drawingml/2006/table">
            <a:tbl>
              <a:tblPr/>
              <a:tblGrid>
                <a:gridCol w="2089336"/>
                <a:gridCol w="2089336"/>
                <a:gridCol w="2090074"/>
              </a:tblGrid>
              <a:tr h="25766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ESCALA CURB-65</a:t>
                      </a:r>
                      <a:endParaRPr lang="es-ES" sz="1100" dirty="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1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ESCALA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kern="0">
                          <a:solidFill>
                            <a:srgbClr val="538135"/>
                          </a:solidFill>
                          <a:latin typeface="Calibri"/>
                          <a:cs typeface="Times New Roman"/>
                        </a:rPr>
                        <a:t>ÍTEMS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kern="0">
                          <a:solidFill>
                            <a:srgbClr val="538135"/>
                          </a:solidFill>
                          <a:latin typeface="Calibri"/>
                          <a:cs typeface="Times New Roman"/>
                        </a:rPr>
                        <a:t>PUNTOS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71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s-ES" sz="110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onfusión mental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U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s-ES" sz="1100" b="1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s-ES" sz="110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N  20 mg/dl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71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s-ES" sz="1100" b="1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ES" sz="110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30 rpm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PAS </a:t>
                      </a:r>
                      <a:r>
                        <a:rPr lang="es-ES" sz="1100" dirty="0" smtClean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&lt;90 </a:t>
                      </a:r>
                      <a:r>
                        <a:rPr lang="es-ES" sz="1100" dirty="0" err="1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mmHg</a:t>
                      </a:r>
                      <a:r>
                        <a:rPr lang="es-ES" sz="1100" dirty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 ó</a:t>
                      </a:r>
                      <a:endParaRPr lang="es-ES" sz="1100" dirty="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PAD&lt; </a:t>
                      </a:r>
                      <a:r>
                        <a:rPr lang="es-ES" sz="1100" dirty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60 </a:t>
                      </a:r>
                      <a:r>
                        <a:rPr lang="es-ES" sz="1100" dirty="0" err="1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mmHg</a:t>
                      </a:r>
                      <a:endParaRPr lang="es-ES" sz="1100" dirty="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S" sz="1100" dirty="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71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65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Edad  </a:t>
                      </a:r>
                      <a:r>
                        <a:rPr lang="es-ES" sz="1100" dirty="0" smtClean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s-ES" sz="1100" b="1" dirty="0" smtClean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65</a:t>
                      </a:r>
                      <a:r>
                        <a:rPr lang="es-ES" sz="1100" dirty="0" smtClean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100" dirty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años</a:t>
                      </a:r>
                      <a:endParaRPr lang="es-ES" sz="1100" dirty="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S" sz="1100" dirty="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6363" cy="174625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6363" cy="174625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6363" cy="174625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6363" cy="174625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6363" cy="174625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285852" y="3643313"/>
          <a:ext cx="5929353" cy="2286017"/>
        </p:xfrm>
        <a:graphic>
          <a:graphicData uri="http://schemas.openxmlformats.org/drawingml/2006/table">
            <a:tbl>
              <a:tblPr/>
              <a:tblGrid>
                <a:gridCol w="1975987"/>
                <a:gridCol w="1976683"/>
                <a:gridCol w="1976683"/>
              </a:tblGrid>
              <a:tr h="207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Puntuación CURB-65 </a:t>
                      </a:r>
                      <a:endParaRPr lang="es-ES" sz="1100" dirty="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Mortalidad a los 30 días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Manejo</a:t>
                      </a:r>
                      <a:endParaRPr lang="es-ES" sz="1100" dirty="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0.7 %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Ambulatorio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415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2.1 %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Posible tratamiento ambulatorio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9.2 %</a:t>
                      </a:r>
                      <a:endParaRPr lang="es-ES" sz="1100" dirty="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Intrahospitalario (Observación/planta de hospitalización)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623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14.5 %</a:t>
                      </a:r>
                      <a:endParaRPr lang="es-ES" sz="1100" dirty="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Intrahospitalario. Ingreso en Planta de hospitalización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4-5</a:t>
                      </a:r>
                      <a:endParaRPr lang="es-ES" sz="110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40%</a:t>
                      </a:r>
                      <a:endParaRPr lang="es-ES" sz="1100" dirty="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38135"/>
                          </a:solidFill>
                          <a:latin typeface="Arial"/>
                          <a:ea typeface="Calibri"/>
                          <a:cs typeface="Times New Roman"/>
                        </a:rPr>
                        <a:t>Ingreso, considerara UCI</a:t>
                      </a:r>
                      <a:endParaRPr lang="es-ES" sz="1100" dirty="0">
                        <a:solidFill>
                          <a:srgbClr val="5381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1214414" y="5572140"/>
            <a:ext cx="6072230" cy="50006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143108" y="142852"/>
          <a:ext cx="4929222" cy="514354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22403"/>
                <a:gridCol w="2192694"/>
                <a:gridCol w="1014125"/>
              </a:tblGrid>
              <a:tr h="22698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Escala FINE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09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Edad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Varones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Años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Mujeres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Años – 10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18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Asilo/residencia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+10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82095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Comorbilidades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Neoplasia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+30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Hepatopatía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+20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Insuficiencia cardiaca congestiva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+10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Accidente </a:t>
                      </a:r>
                      <a:r>
                        <a:rPr lang="es-ES" sz="900" dirty="0" err="1">
                          <a:latin typeface="Arial"/>
                          <a:ea typeface="Calibri"/>
                          <a:cs typeface="Times New Roman"/>
                        </a:rPr>
                        <a:t>cerebrovascular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+10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Nefropatía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+10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82095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Signos Clínicos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Alteración estado mental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+10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Frecuencia respiratoria ˃ 30 rpm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+20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Temperatura ˂ 35ºC o ˃ 40ºC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+20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PAS sistólica ˂ 90 mmHg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+15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Pulso ˃ 125 lpm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+10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82095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Alteraciones laboratorio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BUN ˃ 30 mg/dl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+20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Na ˂ 130 nmol/l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+20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Glucosa ˃ 250 mg/dl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+10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Hematocrito ˂ 30%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+10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1820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Alteraciones radiológicas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Derrame pleural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+10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18209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Oxigenación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pH ˂ arterial  7.35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+30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PaO</a:t>
                      </a:r>
                      <a:r>
                        <a:rPr lang="es-ES" sz="6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 ˂ 60 mmHg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+10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8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53" marR="549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000100" y="5214950"/>
          <a:ext cx="7358114" cy="149475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69197"/>
                <a:gridCol w="3561243"/>
                <a:gridCol w="232767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Clase de riesgo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Puntuación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Probabilidad de muerte a los 30 días (%)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418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Calibri"/>
                          <a:cs typeface="Times New Roman"/>
                        </a:rPr>
                        <a:t>Si ˂ 50 años y sin neoplasia, ni insuficiencia cardiaca, enfermedad </a:t>
                      </a:r>
                      <a:r>
                        <a:rPr lang="es-ES" sz="1100" dirty="0" err="1">
                          <a:latin typeface="Arial"/>
                          <a:ea typeface="Calibri"/>
                          <a:cs typeface="Times New Roman"/>
                        </a:rPr>
                        <a:t>cerebrovascular</a:t>
                      </a:r>
                      <a:r>
                        <a:rPr lang="es-ES" sz="1100" dirty="0">
                          <a:latin typeface="Arial"/>
                          <a:ea typeface="Calibri"/>
                          <a:cs typeface="Times New Roman"/>
                        </a:rPr>
                        <a:t>, hepática o renal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Calibri"/>
                          <a:cs typeface="Times New Roman"/>
                        </a:rPr>
                        <a:t>0.1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139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II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Calibri"/>
                          <a:cs typeface="Times New Roman"/>
                        </a:rPr>
                        <a:t>˂ 70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Times New Roman"/>
                        </a:rPr>
                        <a:t>0.6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39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III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Calibri"/>
                          <a:cs typeface="Times New Roman"/>
                        </a:rPr>
                        <a:t>71 – 90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Times New Roman"/>
                        </a:rPr>
                        <a:t>0.9 – 2.8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139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IV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Calibri"/>
                          <a:cs typeface="Times New Roman"/>
                        </a:rPr>
                        <a:t>91 – 130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Times New Roman"/>
                        </a:rPr>
                        <a:t>8.2 – 9.3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39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Calibri"/>
                          <a:cs typeface="Times New Roman"/>
                        </a:rPr>
                        <a:t>˃ 130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Calibri"/>
                          <a:cs typeface="Times New Roman"/>
                        </a:rPr>
                        <a:t>27 – 29.2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14480" y="857232"/>
            <a:ext cx="62865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ATS/IDSA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altLang="es-E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20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Criterios Mayores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VM Invasiva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Necesidad de DVA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20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Criterios Menores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FR&gt;30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/min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PaO</a:t>
            </a:r>
            <a:r>
              <a:rPr kumimoji="0" lang="es-ES" altLang="es-ES" sz="20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FiO</a:t>
            </a:r>
            <a:r>
              <a:rPr kumimoji="0" lang="es-ES" altLang="es-ES" sz="20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&lt;250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Infiltrados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multilobares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Confusión/desorientación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Uremia (BUN&gt;20 mg/dl)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Leucos&lt; 4000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cels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/mm</a:t>
            </a:r>
            <a:r>
              <a:rPr kumimoji="0" lang="es-ES" altLang="es-ES" sz="20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Hipotermia que requirió aporte</a:t>
            </a:r>
            <a:r>
              <a:rPr kumimoji="0" lang="es-ES" altLang="es-E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 de líquidos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6786610" cy="5572164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3286116" y="142852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ETIOLOGÍA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143240" y="2214554"/>
            <a:ext cx="1500198" cy="85725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143240" y="4357694"/>
            <a:ext cx="1285884" cy="92869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14612" y="28572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RESISTENCIA</a:t>
            </a:r>
            <a:endParaRPr lang="es-ES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1472" y="1582341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 En un estudio multinacional, la prevalencia global de NAC por </a:t>
            </a:r>
            <a:r>
              <a:rPr lang="es-ES" i="1" dirty="0" smtClean="0">
                <a:solidFill>
                  <a:schemeClr val="bg1"/>
                </a:solidFill>
              </a:rPr>
              <a:t>S. </a:t>
            </a:r>
            <a:r>
              <a:rPr lang="es-ES" i="1" dirty="0" err="1" smtClean="0">
                <a:solidFill>
                  <a:schemeClr val="bg1"/>
                </a:solidFill>
              </a:rPr>
              <a:t>pneumoniae</a:t>
            </a:r>
            <a:r>
              <a:rPr lang="es-ES" dirty="0" smtClean="0">
                <a:solidFill>
                  <a:schemeClr val="bg1"/>
                </a:solidFill>
              </a:rPr>
              <a:t> resistente (MRSP) fue del 1,3% con una tasa más alta en África (</a:t>
            </a:r>
            <a:r>
              <a:rPr lang="es-ES" dirty="0" err="1" smtClean="0">
                <a:solidFill>
                  <a:schemeClr val="bg1"/>
                </a:solidFill>
              </a:rPr>
              <a:t>Aliberti</a:t>
            </a:r>
            <a:r>
              <a:rPr lang="es-ES" dirty="0" smtClean="0">
                <a:solidFill>
                  <a:schemeClr val="bg1"/>
                </a:solidFill>
              </a:rPr>
              <a:t> et al., 2019). El patrón de resistencia fue mayor para </a:t>
            </a:r>
            <a:r>
              <a:rPr lang="es-ES" dirty="0" err="1" smtClean="0">
                <a:solidFill>
                  <a:schemeClr val="bg1"/>
                </a:solidFill>
              </a:rPr>
              <a:t>macrólidos</a:t>
            </a:r>
            <a:r>
              <a:rPr lang="es-ES" dirty="0" smtClean="0">
                <a:solidFill>
                  <a:schemeClr val="bg1"/>
                </a:solidFill>
              </a:rPr>
              <a:t> (0,6%) seguido de penicilina (0,5%). La mayor parte de la resistencia es del tipo "intermedio" (concentración mínima inhibitoria de penicilina [CMI] de 0,1 a 1,0 mg / L), pero la mortalidad no suele aumentar hasta que la CMI de penicilina es superior a 4 mg / L (</a:t>
            </a:r>
            <a:r>
              <a:rPr lang="es-ES" dirty="0" err="1" smtClean="0">
                <a:solidFill>
                  <a:schemeClr val="bg1"/>
                </a:solidFill>
              </a:rPr>
              <a:t>Feikin</a:t>
            </a:r>
            <a:r>
              <a:rPr lang="es-ES" dirty="0" smtClean="0">
                <a:solidFill>
                  <a:schemeClr val="bg1"/>
                </a:solidFill>
              </a:rPr>
              <a:t> et al., 2000). </a:t>
            </a:r>
          </a:p>
          <a:p>
            <a:pPr algn="just"/>
            <a:endParaRPr lang="es-ES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 La neumonía </a:t>
            </a:r>
            <a:r>
              <a:rPr lang="es-ES" dirty="0" err="1" smtClean="0">
                <a:solidFill>
                  <a:schemeClr val="bg1"/>
                </a:solidFill>
              </a:rPr>
              <a:t>neumocócica</a:t>
            </a:r>
            <a:r>
              <a:rPr lang="es-ES" dirty="0" smtClean="0">
                <a:solidFill>
                  <a:schemeClr val="bg1"/>
                </a:solidFill>
              </a:rPr>
              <a:t> resistente a </a:t>
            </a:r>
            <a:r>
              <a:rPr lang="es-ES" dirty="0" err="1" smtClean="0">
                <a:solidFill>
                  <a:schemeClr val="bg1"/>
                </a:solidFill>
              </a:rPr>
              <a:t>levofloxacina</a:t>
            </a:r>
            <a:r>
              <a:rPr lang="es-ES" dirty="0" smtClean="0">
                <a:solidFill>
                  <a:schemeClr val="bg1"/>
                </a:solidFill>
              </a:rPr>
              <a:t> se observa con hospitalización reciente, enfermedad broncopulmonar, enfermedad </a:t>
            </a:r>
            <a:r>
              <a:rPr lang="es-ES" dirty="0" err="1" smtClean="0">
                <a:solidFill>
                  <a:schemeClr val="bg1"/>
                </a:solidFill>
              </a:rPr>
              <a:t>cerebrovascular</a:t>
            </a:r>
            <a:r>
              <a:rPr lang="es-ES" dirty="0" smtClean="0">
                <a:solidFill>
                  <a:schemeClr val="bg1"/>
                </a:solidFill>
              </a:rPr>
              <a:t> y uso previo de antibióticos dentro de los 3 meses previos (</a:t>
            </a:r>
            <a:r>
              <a:rPr lang="es-ES" dirty="0" err="1" smtClean="0">
                <a:solidFill>
                  <a:schemeClr val="bg1"/>
                </a:solidFill>
              </a:rPr>
              <a:t>Seok</a:t>
            </a:r>
            <a:r>
              <a:rPr lang="es-ES" dirty="0" smtClean="0">
                <a:solidFill>
                  <a:schemeClr val="bg1"/>
                </a:solidFill>
              </a:rPr>
              <a:t> et al., 2018)..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14546" y="28572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BIOMARCADORES</a:t>
            </a:r>
            <a:endParaRPr lang="es-ES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785786" y="1285860"/>
            <a:ext cx="750099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Los biomarcadores pueden ser útiles en el diagnóstico de NACg,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especialmente en pacientes que presentan signos atípicos y o condiciones comórbidas que podrían dificultar el </a:t>
            </a:r>
            <a:r>
              <a:rPr kumimoji="0" lang="es-ES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diagnóstico.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V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arios estudios que han demostrado beneficios de </a:t>
            </a:r>
            <a:r>
              <a:rPr kumimoji="0" lang="es-ES" sz="2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Proteina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 Reactiva (PCR) y Procalcitonina (PCT) en pacientes</a:t>
            </a:r>
            <a:r>
              <a:rPr kumimoji="0" lang="es-ES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 NAC (Brown., 2009., </a:t>
            </a:r>
            <a:r>
              <a:rPr kumimoji="0" lang="es-ES" sz="2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Müller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,. 2007).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Se ha demostrado que la PCR tiene un área bajo la curva (AUC) entre 0,76 y 0,84 para el diagnóstico de NAC, con mayor precisión cuando se combina con</a:t>
            </a:r>
            <a:r>
              <a:rPr kumimoji="0" lang="es-ES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hallazgos clínicos de neumonía (AUC: 0,92).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La PCR tiene una probabilidad positiva (LR+) de cinco cuando la concentración de PCR está por encima de 200 mg·L</a:t>
            </a:r>
            <a:r>
              <a:rPr kumimoji="0" lang="es-ES" sz="200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−1</a:t>
            </a:r>
            <a:r>
              <a:rPr kumimoji="0" lang="es-ES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Diferentes estudios y meta-análisis demuestran que PCR no es 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suficientemente sensible para el diagnóstico de NAC (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Falk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., 2009).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57158" y="2143116"/>
            <a:ext cx="8501122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Le Bel et al. mostró que PCT &gt;0,25 μg·L</a:t>
            </a:r>
            <a:r>
              <a:rPr kumimoji="0" lang="es-ES" sz="20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−1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sólo alcanzó una sensibilidad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 50% y una especificidad del 64,7% (Le Bel et al., 2015). PCT suele estar</a:t>
            </a:r>
            <a:r>
              <a:rPr kumimoji="0" lang="es-E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elevada en pacientes con neumonía bacteriana y no en pacientes con NAC viral en ausencia de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coinfección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bacteriana (Gilbert et al., 2011.,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Christ-Crain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 al.,2007).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Esta capacidad de discriminar entre infección viral y bacteriana también es cierta en pacientes con neumonía grave (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Pfister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 al., 2014).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71670" y="285728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ANTÍGENOS URINARIOS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0034" y="1285860"/>
            <a:ext cx="81439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 detección de antígeno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neumocócico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orina (UAT) se utiliza para detectar el polisacárido C antígeno de </a:t>
            </a:r>
            <a:r>
              <a:rPr lang="es-E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Streptococcus</a:t>
            </a:r>
            <a:r>
              <a:rPr lang="es-E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pneumoniae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la orina de los pacientes con NAC (Gutiérrez et al.,2003; Smith et al., 2003). Las ventajas de la UAT son que la recogida de las muestras es relativamente fácil y su resultado se informa en tiempo real (~15 min).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Además,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poseé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una sensibilidad moderada (50-80%) y excelente especificidad (&gt;90%). 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 UAT aumentó la tasa de detección de neumonía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neumocócica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independientemente de la administración previa de antibióticos (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Zalacain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al., 2014; Molinos et al 2014; West., 2016). 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Los nuevos sistemas mediante detección multiplex y basados en tecnología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luninex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han conseguido una sensibilidad del 97-98% y especificidad del 100% para neumonías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neumocócicas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comunitarias probadas (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Huijts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al., 2013). Las guías solo recomiendan su uso en pacientes con NACg hospitalizados.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2551837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Una revisión sistemática y meta-análisis vieron que el antígeno urinario para el serotipo 1 de la </a:t>
            </a:r>
            <a:r>
              <a:rPr lang="es-ES" sz="2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Legionella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pneumophila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poseé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una excelente especificidad del 75% al 80% y una especificidad 100%  (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Ruf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al., 1990;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Shimada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., 2009). 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1643042" y="68274"/>
          <a:ext cx="5829300" cy="8361386"/>
        </p:xfrm>
        <a:graphic>
          <a:graphicData uri="http://schemas.openxmlformats.org/presentationml/2006/ole">
            <p:oleObj spid="_x0000_s27649" r:id="rId3" imgW="6250350" imgH="904302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14546" y="1928802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PARTICIPANTES: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714612" y="142852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ORGANIZA: </a:t>
            </a:r>
            <a:endParaRPr lang="es-ES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SEXMICYUC</a:t>
            </a:r>
            <a:endParaRPr lang="es-E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85852" y="2643182"/>
            <a:ext cx="7000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>
                <a:solidFill>
                  <a:srgbClr val="FFFF00"/>
                </a:solidFill>
              </a:rPr>
              <a:t>Sociedad Extremeña de Microbiología Clínica</a:t>
            </a:r>
          </a:p>
          <a:p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Dra. Carmen Pazos Pacheco. Hospital Universitario de Cáceres.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 Dr. Miguel Fajardo Olivares. Hospital Universitario de Badajoz.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FFFF00"/>
                </a:solidFill>
              </a:rPr>
              <a:t>Sociedad Extremeña de Medicina Interna (Sección de Enfermedades Infecciosas).</a:t>
            </a:r>
          </a:p>
          <a:p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Francisco F. Rodríguez </a:t>
            </a:r>
            <a:r>
              <a:rPr lang="es-ES" dirty="0" err="1" smtClean="0">
                <a:solidFill>
                  <a:schemeClr val="bg1"/>
                </a:solidFill>
              </a:rPr>
              <a:t>Vidigal</a:t>
            </a:r>
            <a:r>
              <a:rPr lang="es-ES" dirty="0" smtClean="0">
                <a:solidFill>
                  <a:schemeClr val="bg1"/>
                </a:solidFill>
              </a:rPr>
              <a:t>.  Unidad de Enfermedades Infecciosas. Hospital Universitario de Badajoz.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FFFF00"/>
                </a:solidFill>
              </a:rPr>
              <a:t>Sociedad Extremeña de Farmacia Hospitalaria.</a:t>
            </a:r>
          </a:p>
          <a:p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Juan Francisco Rangel Mayoral. Servicio de farmacia Hospitalaria. Hospital Universitario de Badajoz.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FFFF00"/>
                </a:solidFill>
              </a:rPr>
              <a:t>Sociedad Extremeña de Medicina Intensiva.</a:t>
            </a:r>
          </a:p>
          <a:p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Dra. M. Ángeles Santiago Triviño. Servicio de Medicina Intensiva. HUB.</a:t>
            </a:r>
          </a:p>
          <a:p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Dra. Alicia Muñoz Cantero. Servicio de Medicina Intensiva. Hospital D.    Benito-</a:t>
            </a:r>
            <a:r>
              <a:rPr lang="es-ES" dirty="0" err="1" smtClean="0">
                <a:solidFill>
                  <a:schemeClr val="bg1"/>
                </a:solidFill>
              </a:rPr>
              <a:t>Vva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00232" y="1357298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Moderador: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bg1"/>
                </a:solidFill>
              </a:rPr>
              <a:t>Dr. Demetrio V. Pérez </a:t>
            </a:r>
            <a:r>
              <a:rPr lang="es-ES" dirty="0" err="1" smtClean="0">
                <a:solidFill>
                  <a:schemeClr val="bg1"/>
                </a:solidFill>
              </a:rPr>
              <a:t>Civantos</a:t>
            </a:r>
            <a:r>
              <a:rPr lang="es-ES" dirty="0" smtClean="0">
                <a:solidFill>
                  <a:schemeClr val="bg1"/>
                </a:solidFill>
              </a:rPr>
              <a:t>. Servicio de Medicina Intensiva HUB.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253" y="2000240"/>
            <a:ext cx="6925333" cy="256858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488" y="28572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TRATAMIENTO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348" y="1357298"/>
            <a:ext cx="75009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farmacoterapia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pacientes críticos tiene una patobiología única con PK y PD alterada, incluidos los β-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lactámicos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Las concentraciones de los antibióticos fluctúan en plasma y líquido extracelular, especialmente con FRA y los estados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hiperdinámicos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frecuentes en pacientes sépticos, lo que repercute en la eficacia del fármaco.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El tratamiento oportuno, preciso y empírico de la NACg es esencial para reducir la mortalidad (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Kumar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al., 2006;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Leroy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al., 1995)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1606341"/>
            <a:ext cx="7715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 guías actuales (Menéndez et al., 2020; </a:t>
            </a:r>
            <a:r>
              <a:rPr lang="es-E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Metlay</a:t>
            </a: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 2019; </a:t>
            </a:r>
            <a:r>
              <a:rPr lang="es-E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Woodhead</a:t>
            </a: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al., 2011) recomiendan el uso de antibióticos duales: un β-</a:t>
            </a:r>
            <a:r>
              <a:rPr lang="es-E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lactámico</a:t>
            </a: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más un </a:t>
            </a:r>
            <a:r>
              <a:rPr lang="es-E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macrólido</a:t>
            </a: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 una </a:t>
            </a:r>
            <a:r>
              <a:rPr lang="es-E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fluoroquinolona</a:t>
            </a: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respiratoria (</a:t>
            </a:r>
            <a:r>
              <a:rPr lang="es-E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levofloxacino</a:t>
            </a: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s-E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moxifloxacino</a:t>
            </a: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para pacientes con neumonía grave en la UCI.</a:t>
            </a:r>
            <a:endParaRPr lang="es-E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643174" y="4572008"/>
            <a:ext cx="628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Metlay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J. P.,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Waterer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G. W., Long, A. C.,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Anzueto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A.,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Brozek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J., Crothers, K., ... Whitney, C. G. (2019). Diagnosis and Treatment of Adults with Community-acquired Pneumonia. An Official Clinical Practice Guideline of the American Thoracic Society and Infectious Diseases Society of America. Am. J.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Respir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Crit. Care Med 2019.</a:t>
            </a:r>
          </a:p>
          <a:p>
            <a:pPr algn="just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bg1"/>
                </a:solidFill>
              </a:rPr>
              <a:t> Menéndez R, </a:t>
            </a:r>
            <a:r>
              <a:rPr lang="es-ES" sz="1200" dirty="0" err="1" smtClean="0">
                <a:solidFill>
                  <a:schemeClr val="bg1"/>
                </a:solidFill>
              </a:rPr>
              <a:t>Cillonizc</a:t>
            </a:r>
            <a:r>
              <a:rPr lang="es-ES" sz="1200" dirty="0" smtClean="0">
                <a:solidFill>
                  <a:schemeClr val="bg1"/>
                </a:solidFill>
              </a:rPr>
              <a:t> C, España PP, </a:t>
            </a:r>
            <a:r>
              <a:rPr lang="es-ES" sz="1200" dirty="0" err="1" smtClean="0">
                <a:solidFill>
                  <a:schemeClr val="bg1"/>
                </a:solidFill>
              </a:rPr>
              <a:t>Almirall</a:t>
            </a:r>
            <a:r>
              <a:rPr lang="es-ES" sz="1200" dirty="0" smtClean="0">
                <a:solidFill>
                  <a:schemeClr val="bg1"/>
                </a:solidFill>
              </a:rPr>
              <a:t> J, Uranga A, Méndez R, </a:t>
            </a:r>
            <a:r>
              <a:rPr lang="es-ES" sz="1200" dirty="0" err="1" smtClean="0">
                <a:solidFill>
                  <a:schemeClr val="bg1"/>
                </a:solidFill>
              </a:rPr>
              <a:t>Rigauf</a:t>
            </a:r>
            <a:r>
              <a:rPr lang="es-ES" sz="1200" dirty="0" smtClean="0">
                <a:solidFill>
                  <a:schemeClr val="bg1"/>
                </a:solidFill>
              </a:rPr>
              <a:t> D, Torres A (2010). Actualización 2020 de las normativas de la SEPAR sobre las neumonías Neumonía adquirida en la comunidad. Normativa de la Sociedad Española  de Neumología y Cirugía Torácica (SEPAR). Actualización 2020. </a:t>
            </a:r>
            <a:r>
              <a:rPr lang="es-ES" sz="1200" dirty="0" err="1" smtClean="0">
                <a:solidFill>
                  <a:schemeClr val="bg1"/>
                </a:solidFill>
              </a:rPr>
              <a:t>Arch</a:t>
            </a:r>
            <a:r>
              <a:rPr lang="es-ES" sz="1200" dirty="0" smtClean="0">
                <a:solidFill>
                  <a:schemeClr val="bg1"/>
                </a:solidFill>
              </a:rPr>
              <a:t> Bronconeumol;56 (S1):1–10. </a:t>
            </a:r>
          </a:p>
          <a:p>
            <a:pPr algn="just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Woodhead</a:t>
            </a:r>
            <a:r>
              <a:rPr lang="es-ES" sz="1200" dirty="0" smtClean="0">
                <a:solidFill>
                  <a:schemeClr val="bg1"/>
                </a:solidFill>
              </a:rPr>
              <a:t> M, </a:t>
            </a:r>
            <a:r>
              <a:rPr lang="es-ES" sz="1200" dirty="0" err="1" smtClean="0">
                <a:solidFill>
                  <a:schemeClr val="bg1"/>
                </a:solidFill>
              </a:rPr>
              <a:t>Blasi</a:t>
            </a:r>
            <a:r>
              <a:rPr lang="es-ES" sz="1200" dirty="0" smtClean="0">
                <a:solidFill>
                  <a:schemeClr val="bg1"/>
                </a:solidFill>
              </a:rPr>
              <a:t> F, </a:t>
            </a:r>
            <a:r>
              <a:rPr lang="es-ES" sz="1200" dirty="0" err="1" smtClean="0">
                <a:solidFill>
                  <a:schemeClr val="bg1"/>
                </a:solidFill>
              </a:rPr>
              <a:t>Ewig</a:t>
            </a:r>
            <a:r>
              <a:rPr lang="es-ES" sz="1200" dirty="0" smtClean="0">
                <a:solidFill>
                  <a:schemeClr val="bg1"/>
                </a:solidFill>
              </a:rPr>
              <a:t> S , </a:t>
            </a:r>
            <a:r>
              <a:rPr lang="es-ES" sz="1200" dirty="0" err="1" smtClean="0">
                <a:solidFill>
                  <a:schemeClr val="bg1"/>
                </a:solidFill>
              </a:rPr>
              <a:t>Garau</a:t>
            </a:r>
            <a:r>
              <a:rPr lang="es-ES" sz="1200" dirty="0" smtClean="0">
                <a:solidFill>
                  <a:schemeClr val="bg1"/>
                </a:solidFill>
              </a:rPr>
              <a:t> J , </a:t>
            </a:r>
            <a:r>
              <a:rPr lang="es-ES" sz="1200" dirty="0" err="1" smtClean="0">
                <a:solidFill>
                  <a:schemeClr val="bg1"/>
                </a:solidFill>
              </a:rPr>
              <a:t>Huchon</a:t>
            </a:r>
            <a:r>
              <a:rPr lang="es-ES" sz="1200" dirty="0" smtClean="0">
                <a:solidFill>
                  <a:schemeClr val="bg1"/>
                </a:solidFill>
              </a:rPr>
              <a:t> G ,  </a:t>
            </a:r>
            <a:r>
              <a:rPr lang="es-ES" sz="1200" dirty="0" err="1" smtClean="0">
                <a:solidFill>
                  <a:schemeClr val="bg1"/>
                </a:solidFill>
              </a:rPr>
              <a:t>Ieven</a:t>
            </a:r>
            <a:r>
              <a:rPr lang="es-ES" sz="1200" dirty="0" smtClean="0">
                <a:solidFill>
                  <a:schemeClr val="bg1"/>
                </a:solidFill>
              </a:rPr>
              <a:t> M , </a:t>
            </a:r>
            <a:r>
              <a:rPr lang="es-ES" sz="1200" dirty="0" err="1" smtClean="0">
                <a:solidFill>
                  <a:schemeClr val="bg1"/>
                </a:solidFill>
              </a:rPr>
              <a:t>Ortqvist</a:t>
            </a:r>
            <a:r>
              <a:rPr lang="es-ES" sz="1200" dirty="0" smtClean="0">
                <a:solidFill>
                  <a:schemeClr val="bg1"/>
                </a:solidFill>
              </a:rPr>
              <a:t> A,  </a:t>
            </a:r>
            <a:r>
              <a:rPr lang="es-ES" sz="1200" dirty="0" err="1" smtClean="0">
                <a:solidFill>
                  <a:schemeClr val="bg1"/>
                </a:solidFill>
              </a:rPr>
              <a:t>Schaberg</a:t>
            </a:r>
            <a:r>
              <a:rPr lang="es-ES" sz="1200" dirty="0" smtClean="0">
                <a:solidFill>
                  <a:schemeClr val="bg1"/>
                </a:solidFill>
              </a:rPr>
              <a:t> T , Torres A, van </a:t>
            </a:r>
            <a:r>
              <a:rPr lang="es-ES" sz="1200" dirty="0" err="1" smtClean="0">
                <a:solidFill>
                  <a:schemeClr val="bg1"/>
                </a:solidFill>
              </a:rPr>
              <a:t>der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Heijden</a:t>
            </a:r>
            <a:r>
              <a:rPr lang="es-ES" sz="1200" dirty="0" smtClean="0">
                <a:solidFill>
                  <a:schemeClr val="bg1"/>
                </a:solidFill>
              </a:rPr>
              <a:t> G, </a:t>
            </a:r>
            <a:r>
              <a:rPr lang="es-ES" sz="1200" dirty="0" err="1" smtClean="0">
                <a:solidFill>
                  <a:schemeClr val="bg1"/>
                </a:solidFill>
              </a:rPr>
              <a:t>Read</a:t>
            </a:r>
            <a:r>
              <a:rPr lang="es-ES" sz="1200" dirty="0" smtClean="0">
                <a:solidFill>
                  <a:schemeClr val="bg1"/>
                </a:solidFill>
              </a:rPr>
              <a:t> R, </a:t>
            </a:r>
            <a:r>
              <a:rPr lang="es-ES" sz="1200" dirty="0" err="1" smtClean="0">
                <a:solidFill>
                  <a:schemeClr val="bg1"/>
                </a:solidFill>
              </a:rPr>
              <a:t>Verheij</a:t>
            </a:r>
            <a:r>
              <a:rPr lang="es-ES" sz="1200" dirty="0" smtClean="0">
                <a:solidFill>
                  <a:schemeClr val="bg1"/>
                </a:solidFill>
              </a:rPr>
              <a:t> TJM, </a:t>
            </a:r>
            <a:r>
              <a:rPr lang="es-ES" sz="1200" dirty="0" err="1" smtClean="0">
                <a:solidFill>
                  <a:schemeClr val="bg1"/>
                </a:solidFill>
              </a:rPr>
              <a:t>Joint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Taskforce</a:t>
            </a:r>
            <a:r>
              <a:rPr lang="es-ES" sz="1200" dirty="0" smtClean="0">
                <a:solidFill>
                  <a:schemeClr val="bg1"/>
                </a:solidFill>
              </a:rPr>
              <a:t> of </a:t>
            </a:r>
            <a:r>
              <a:rPr lang="es-ES" sz="1200" dirty="0" err="1" smtClean="0">
                <a:solidFill>
                  <a:schemeClr val="bg1"/>
                </a:solidFill>
              </a:rPr>
              <a:t>the</a:t>
            </a:r>
            <a:r>
              <a:rPr lang="es-ES" sz="1200" dirty="0" smtClean="0">
                <a:solidFill>
                  <a:schemeClr val="bg1"/>
                </a:solidFill>
              </a:rPr>
              <a:t> European </a:t>
            </a:r>
            <a:r>
              <a:rPr lang="es-ES" sz="1200" dirty="0" err="1" smtClean="0">
                <a:solidFill>
                  <a:schemeClr val="bg1"/>
                </a:solidFill>
              </a:rPr>
              <a:t>Respiratory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Society</a:t>
            </a:r>
            <a:r>
              <a:rPr lang="es-ES" sz="1200" dirty="0" smtClean="0">
                <a:solidFill>
                  <a:schemeClr val="bg1"/>
                </a:solidFill>
              </a:rPr>
              <a:t> and European </a:t>
            </a:r>
            <a:r>
              <a:rPr lang="es-ES" sz="1200" dirty="0" err="1" smtClean="0">
                <a:solidFill>
                  <a:schemeClr val="bg1"/>
                </a:solidFill>
              </a:rPr>
              <a:t>Society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for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Clinical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Microbiology</a:t>
            </a:r>
            <a:r>
              <a:rPr lang="es-ES" sz="1200" dirty="0" smtClean="0">
                <a:solidFill>
                  <a:schemeClr val="bg1"/>
                </a:solidFill>
              </a:rPr>
              <a:t> and </a:t>
            </a:r>
            <a:r>
              <a:rPr lang="es-ES" sz="1200" dirty="0" err="1" smtClean="0">
                <a:solidFill>
                  <a:schemeClr val="bg1"/>
                </a:solidFill>
              </a:rPr>
              <a:t>Infectious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Diseases</a:t>
            </a:r>
            <a:r>
              <a:rPr lang="es-ES" sz="1200" dirty="0" smtClean="0">
                <a:solidFill>
                  <a:schemeClr val="bg1"/>
                </a:solidFill>
              </a:rPr>
              <a:t> (2011). </a:t>
            </a:r>
            <a:r>
              <a:rPr lang="es-ES" sz="1200" dirty="0" err="1" smtClean="0">
                <a:solidFill>
                  <a:schemeClr val="bg1"/>
                </a:solidFill>
              </a:rPr>
              <a:t>Clinical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Microbiology</a:t>
            </a:r>
            <a:r>
              <a:rPr lang="es-ES" sz="1200" dirty="0" smtClean="0">
                <a:solidFill>
                  <a:schemeClr val="bg1"/>
                </a:solidFill>
              </a:rPr>
              <a:t> and Infection,17 </a:t>
            </a:r>
            <a:r>
              <a:rPr lang="es-ES" sz="1200" dirty="0" err="1" smtClean="0">
                <a:solidFill>
                  <a:schemeClr val="bg1"/>
                </a:solidFill>
              </a:rPr>
              <a:t>Supplement</a:t>
            </a:r>
            <a:r>
              <a:rPr lang="es-ES" sz="1200" dirty="0" smtClean="0">
                <a:solidFill>
                  <a:schemeClr val="bg1"/>
                </a:solidFill>
              </a:rPr>
              <a:t> 6.</a:t>
            </a:r>
          </a:p>
          <a:p>
            <a:pPr algn="just"/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8"/>
            <a:ext cx="3929090" cy="130823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3323"/>
            <a:ext cx="3786214" cy="200273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14356"/>
            <a:ext cx="3286148" cy="5794118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4 Conector recto"/>
          <p:cNvCxnSpPr/>
          <p:nvPr/>
        </p:nvCxnSpPr>
        <p:spPr>
          <a:xfrm>
            <a:off x="4929190" y="1857364"/>
            <a:ext cx="271464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4929190" y="2070090"/>
            <a:ext cx="271464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929190" y="2284404"/>
            <a:ext cx="25717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929190" y="2498718"/>
            <a:ext cx="264320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929190" y="2713032"/>
            <a:ext cx="25717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4929190" y="2927346"/>
            <a:ext cx="214314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5072066" y="4786322"/>
            <a:ext cx="271464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714876" y="5000636"/>
            <a:ext cx="308135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714876" y="5213362"/>
            <a:ext cx="17859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929190" y="5499114"/>
            <a:ext cx="271464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929190" y="5713428"/>
            <a:ext cx="264320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4929190" y="5927742"/>
            <a:ext cx="250033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4929190" y="6072206"/>
            <a:ext cx="264320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4929190" y="6286520"/>
            <a:ext cx="285752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>
            <a:endCxn id="71683" idx="2"/>
          </p:cNvCxnSpPr>
          <p:nvPr/>
        </p:nvCxnSpPr>
        <p:spPr>
          <a:xfrm>
            <a:off x="4929190" y="6499246"/>
            <a:ext cx="1357322" cy="92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94750" cy="4089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143512"/>
            <a:ext cx="6851650" cy="944563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050925"/>
            <a:ext cx="8786875" cy="475615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28725"/>
            <a:ext cx="8928100" cy="4400550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1063625"/>
            <a:ext cx="8921750" cy="473075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071546"/>
            <a:ext cx="8929718" cy="47053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1155700"/>
            <a:ext cx="8934450" cy="45466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00298" y="428604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:</a:t>
            </a:r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INVITADOS:</a:t>
            </a:r>
            <a:endParaRPr lang="es-ES" sz="36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285852" y="1714488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Dra. Concha Carmona Torres. Subdirectora  Gestión Farmacéutica del SES.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 Dra. </a:t>
            </a:r>
            <a:r>
              <a:rPr lang="es-ES" dirty="0" err="1" smtClean="0">
                <a:solidFill>
                  <a:schemeClr val="bg1"/>
                </a:solidFill>
              </a:rPr>
              <a:t>Maria</a:t>
            </a:r>
            <a:r>
              <a:rPr lang="es-ES" dirty="0" smtClean="0">
                <a:solidFill>
                  <a:schemeClr val="bg1"/>
                </a:solidFill>
              </a:rPr>
              <a:t> José  Pérez Pedrero. Servicio Medicina Intensiva . Hospital Virgen de la Salud. Toledo.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184275"/>
            <a:ext cx="9001156" cy="448945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6000768"/>
            <a:ext cx="66992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057275"/>
            <a:ext cx="8929718" cy="474345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09675"/>
            <a:ext cx="8642350" cy="44386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" y="1177925"/>
            <a:ext cx="8978900" cy="4502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68518" cy="292895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329395"/>
            <a:ext cx="7045342" cy="331431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14348" y="714356"/>
            <a:ext cx="77867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Cuando exista la posibilidad de infección por microorganismos MR, es aconsejable calcular la puntuación en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el índice de resistencia antibiótica PES, basada en los 3 patógenos MR más frecuentes en la NAC (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Pseudomonas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aeruginosa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Enterobacteriacea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productora de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betalactamasa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espectro extendido y SARM). Si el resultado es ≥5 (sensibilidad &gt; 70% para PES).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Meropenem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levofloxacino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ceftarolina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linezolid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y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desescalar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167698"/>
            <a:ext cx="7643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Ante sospecha de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Pseudomona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valorar añadir AG.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Si sospecha de MRSA imprescindible usar ATB activo frente a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leucocidina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Panton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-Valentine (LNZ,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Vanco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Clinda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ventaja significativa en la supervivencia de los pacientes que recibieron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tto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 régimen antitoxina en comparación sin dicho régimen (tasa de mortalidad del 6,1% frente al 52,3%). %, p &lt;0,001) (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Sicot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al., 2013).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26093"/>
            <a:ext cx="2143140" cy="388905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00232" y="357166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FALLO EN TRATAMIENTO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348" y="1571612"/>
            <a:ext cx="807249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fallo en el tratamiento (FT) es un problema nada infrecuente y que acarrea aumento en y aumento de la mortalidad. </a:t>
            </a:r>
          </a:p>
          <a:p>
            <a:pPr algn="just"/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2007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Mandell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 informaron de una tasa del 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15% de FT en pacientes hospitalizados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Mandell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al., 2007).</a:t>
            </a:r>
          </a:p>
          <a:p>
            <a:pPr algn="just"/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un estudio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multicéntrico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Ott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 con 1.236 pacientes hospitalizados con NACg el 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FT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 produjo en 197 (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15,9 %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pacientes y provocó una estancia hospitalaria más prolongada (15,4 +/- 7,3 días frente a 9,8 +/- 4,2 días; p&lt;0,001) y un aumento de la mediana de los costes del tratamiento (2</a:t>
            </a:r>
            <a:r>
              <a:rPr lang="es-ES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206 euros frente a 1</a:t>
            </a:r>
            <a:r>
              <a:rPr lang="es-ES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284; p&lt;0,001) (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Ott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al., 2012).</a:t>
            </a:r>
          </a:p>
          <a:p>
            <a:pPr algn="just"/>
            <a:endParaRPr lang="es-E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500042"/>
            <a:ext cx="8215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Tillotson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 encontraron recientemente entre mayores ≥65 años, que el FT ocurría en 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 de cada 4 pacientes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Tillotson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el al., 2020). Aunque la incidencia del FT observada en este estudio parece ser alta, es casi idéntico a 2 estudios previos (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Hess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al., 2010; Ye et al., 2008). 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Ye et al.  informaron que las tasas no ajustadas de fracaso del tratamiento (FT) fueron 21,1% y 22,7% para pacientes con NAC que recibieron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levofloxacino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macrólido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respectivamente, en el entorno ambulatorio.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mortalidad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dentro de los 30 días del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ínicio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tratamiento ocurrió en 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7.6%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todos los pacientes adultos (p &lt; 0,05). Entre los pacientes clasificados como 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FT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la tasa de mortalidad fue del 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18,1 %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en comparación con el 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4,6 %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la cohorte de 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éxito del antibiótico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(p &lt; 0,05).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1428736"/>
            <a:ext cx="8072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 media total (DE) de los costes de atención médica relacionados con la NAC a los 30 días para aquellos clasificados como 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 FT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 de 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$54 ($252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 Sin embargo, para los que experimentaron 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FT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la media total (DE) del coste de atención de la salud  fue de 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$2140 ($15145)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Tillotson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al., 2020).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" y="676275"/>
            <a:ext cx="7861300" cy="5505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1428736"/>
            <a:ext cx="8143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la creciente resistencia microbiana y la necesidad continua de una cobertura adecuada, se han estudiado varios antibióticos más nuevos en pacientes con NAC, con la capacidad de cubrir los microbios de la NAC típicos, atípicos y resistentes, incluidas las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cefalosporinas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nueva generación, como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ceftarolina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ceftobiprol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ceftazidima-avibactam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y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ceftolozano-tazobactam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macrólidos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más nuevos como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solitromicina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fluoroquinolonas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próxima generación como nemonoxacino, zabofloxacino delafloxacino; tetraciclinas como la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omadaciclina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 potentes agentes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semisintéticos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como la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lefamulina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71736" y="50004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NUEVOS  ATB</a:t>
            </a:r>
            <a:endParaRPr lang="es-ES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642918"/>
            <a:ext cx="76438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ceftarolina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es una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cefalosporina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quinta generación con actividad bactericida contra patógenos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gram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-positivos y negativos (no BLEE), y muy efectivo contra MRSA y particularmente contra MRSP. En un metanálisis de tres ensayos clínicos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aleatorizados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que incluyeron 1916 pacientes con NAC, la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ceftarolina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(600 mg cada 12 h) fue superior a la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ceftriaxona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(1 a 2 g cada 24 h) durante 5 a 7 días en un análisis por intención de tratar en pacientes con neumonía (OR: 1,66; IC del 95%: 1,34, 2,06) (Taboada et al., 2016).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Recientemente han aparecido estudios que observan una disminución en la mortalidad con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ceftarolina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NACs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 mejora en los parámetros clínicos (</a:t>
            </a:r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Cillónic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al., 2021).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1214422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000364" y="2659559"/>
            <a:ext cx="442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GRACIAS</a:t>
            </a:r>
            <a:endParaRPr lang="es-ES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1" y="428604"/>
            <a:ext cx="3929090" cy="61436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928662" y="642918"/>
            <a:ext cx="571504" cy="5909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</a:t>
            </a:r>
          </a:p>
          <a:p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</a:t>
            </a:r>
          </a:p>
          <a:p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</a:t>
            </a:r>
          </a:p>
          <a:p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</a:t>
            </a:r>
          </a:p>
          <a:p>
            <a:endParaRPr lang="es-E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</a:t>
            </a:r>
          </a:p>
          <a:p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</a:p>
          <a:p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</a:t>
            </a:r>
          </a:p>
          <a:p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</a:t>
            </a:r>
          </a:p>
          <a:p>
            <a:endParaRPr lang="es-E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</a:t>
            </a:r>
          </a:p>
          <a:p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</a:t>
            </a:r>
            <a:b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4" y="958559"/>
            <a:ext cx="8696354" cy="518506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75" y="635000"/>
            <a:ext cx="7994650" cy="5588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1334564"/>
            <a:ext cx="885828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Las infecciones del tracto respiratorio inferior (ITRI) son una de las principales causas de muerte en todo el mundo por enfermedades infecciosas.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NACg es una de las causas más comunes de sépsis en pacientes hospitalizados (Martin-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Loeches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 Torres A., 2021) .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En España, en el año 2018, se produjeron 10.415 fallecimientos por neumonía, representando el 2,4% de todas las muertes, con un incremento de las defunciones del 1,9% respecto al año anterior, datos del INE.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En 2018 se produjeron 127.129 hospitalizaciones por neumonía en los hospitales españoles, con una mortalidad del 7,3%, según datos del Ministerio de Sanidad.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52"/>
            <a:ext cx="1928820" cy="12461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2551837"/>
            <a:ext cx="8215370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España la tasa de mortalidad en 2018 por NACg fue de 19 casos por 100.000 habitantes y Extremadura fue la segunda Comunidad Autónoma con la </a:t>
            </a: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mayor tasa de </a:t>
            </a: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nuestro país, situándose en 30 por 100.000 (Fuente Estadística </a:t>
            </a:r>
            <a:r>
              <a:rPr lang="es-E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Eurostat</a:t>
            </a: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2017) 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3169" y="785794"/>
            <a:ext cx="1924979" cy="13208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6357982" cy="42719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2355</Words>
  <Application>Microsoft Office PowerPoint</Application>
  <PresentationFormat>Presentación en pantalla (4:3)</PresentationFormat>
  <Paragraphs>210</Paragraphs>
  <Slides>44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Demetrio V</dc:creator>
  <cp:lastModifiedBy>Demetrio V</cp:lastModifiedBy>
  <cp:revision>41</cp:revision>
  <dcterms:created xsi:type="dcterms:W3CDTF">2022-05-25T14:08:12Z</dcterms:created>
  <dcterms:modified xsi:type="dcterms:W3CDTF">2023-01-16T23:18:53Z</dcterms:modified>
</cp:coreProperties>
</file>